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Default Extension="emf" ContentType="image/x-emf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Default Extension="wdp" ContentType="image/vnd.ms-photo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removePersonalInfoOnSave="1" saveSubsetFonts="1">
  <p:sldMasterIdLst>
    <p:sldMasterId id="2147484114" r:id="rId1"/>
  </p:sldMasterIdLst>
  <p:notesMasterIdLst>
    <p:notesMasterId r:id="rId37"/>
  </p:notesMasterIdLst>
  <p:handoutMasterIdLst>
    <p:handoutMasterId r:id="rId38"/>
  </p:handoutMasterIdLst>
  <p:sldIdLst>
    <p:sldId id="256" r:id="rId2"/>
    <p:sldId id="283" r:id="rId3"/>
    <p:sldId id="298" r:id="rId4"/>
    <p:sldId id="265" r:id="rId5"/>
    <p:sldId id="267" r:id="rId6"/>
    <p:sldId id="268" r:id="rId7"/>
    <p:sldId id="275" r:id="rId8"/>
    <p:sldId id="266" r:id="rId9"/>
    <p:sldId id="296" r:id="rId10"/>
    <p:sldId id="276" r:id="rId11"/>
    <p:sldId id="269" r:id="rId12"/>
    <p:sldId id="302" r:id="rId13"/>
    <p:sldId id="299" r:id="rId14"/>
    <p:sldId id="259" r:id="rId15"/>
    <p:sldId id="291" r:id="rId16"/>
    <p:sldId id="292" r:id="rId17"/>
    <p:sldId id="297" r:id="rId18"/>
    <p:sldId id="290" r:id="rId19"/>
    <p:sldId id="262" r:id="rId20"/>
    <p:sldId id="272" r:id="rId21"/>
    <p:sldId id="301" r:id="rId22"/>
    <p:sldId id="271" r:id="rId23"/>
    <p:sldId id="280" r:id="rId24"/>
    <p:sldId id="284" r:id="rId25"/>
    <p:sldId id="285" r:id="rId26"/>
    <p:sldId id="286" r:id="rId27"/>
    <p:sldId id="287" r:id="rId28"/>
    <p:sldId id="270" r:id="rId29"/>
    <p:sldId id="279" r:id="rId30"/>
    <p:sldId id="282" r:id="rId31"/>
    <p:sldId id="288" r:id="rId32"/>
    <p:sldId id="300" r:id="rId33"/>
    <p:sldId id="274" r:id="rId34"/>
    <p:sldId id="294" r:id="rId35"/>
    <p:sldId id="303" r:id="rId36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12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1" name="Author" initials="A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FF0000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2209DD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3" autoAdjust="0"/>
    <p:restoredTop sz="63624" autoAdjust="0"/>
  </p:normalViewPr>
  <p:slideViewPr>
    <p:cSldViewPr>
      <p:cViewPr varScale="1">
        <p:scale>
          <a:sx n="83" d="100"/>
          <a:sy n="83" d="100"/>
        </p:scale>
        <p:origin x="-2392" y="-96"/>
      </p:cViewPr>
      <p:guideLst>
        <p:guide orient="horz" pos="1296"/>
        <p:guide pos="3840"/>
      </p:guideLst>
    </p:cSldViewPr>
  </p:slideViewPr>
  <p:outlineViewPr>
    <p:cViewPr>
      <p:scale>
        <a:sx n="33" d="100"/>
        <a:sy n="33" d="100"/>
      </p:scale>
      <p:origin x="0" y="72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810"/>
    </p:cViewPr>
  </p:sorterViewPr>
  <p:notesViewPr>
    <p:cSldViewPr>
      <p:cViewPr varScale="1">
        <p:scale>
          <a:sx n="76" d="100"/>
          <a:sy n="76" d="100"/>
        </p:scale>
        <p:origin x="-1470" y="-90"/>
      </p:cViewPr>
      <p:guideLst>
        <p:guide orient="horz" pos="2880"/>
        <p:guide orient="horz" pos="3024"/>
        <p:guide pos="2160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commentAuthors" Target="commentAuthors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 authorId="1" dt="2018-09-02T22:22:54.063" idx="16">
    <p:pos x="10" y="10"/>
    <p:text>Check notes for pub 17 notes</p:text>
    <p:extLst>
      <p:ext uri="{C676402C-5697-4E1C-873F-D02D1690AC5C}">
        <p15:threadingInfo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timeZoneBias="2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57152-A8BF-4286-A1FF-DE850CD34E7E}" type="slidenum">
              <a:rPr lang="en-US" smtClean="0">
                <a:cs typeface="Calibri" panose="020F0502020204030204" pitchFamily="34" charset="0"/>
              </a:rPr>
              <a:pPr/>
              <a:t>‹#›</a:t>
            </a:fld>
            <a:endParaRPr 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5196215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31520" y="160021"/>
            <a:ext cx="2926080" cy="383381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00" b="1"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632960" y="160021"/>
            <a:ext cx="1950720" cy="383381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31520" y="9041130"/>
            <a:ext cx="2926080" cy="28837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731174" y="9099471"/>
            <a:ext cx="1852507" cy="286703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500" smtClean="0">
                <a:cs typeface="Calibri" panose="020F0502020204030204" pitchFamily="34" charset="0"/>
              </a:defRPr>
            </a:lvl1pPr>
          </a:lstStyle>
          <a:p>
            <a:pPr>
              <a:defRPr/>
            </a:pPr>
            <a:fld id="{323AF958-7DBB-4296-AC7B-C80BF51505A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2980295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169863" indent="-169863" algn="l" rtl="0" eaLnBrk="0" fontAlgn="base" hangingPunct="0">
      <a:spcBef>
        <a:spcPct val="30000"/>
      </a:spcBef>
      <a:spcAft>
        <a:spcPct val="0"/>
      </a:spcAft>
      <a:buClr>
        <a:schemeClr val="accent2"/>
      </a:buClr>
      <a:buSzPct val="95000"/>
      <a:buFont typeface="Calibri" panose="020F0502020204030204" pitchFamily="34" charset="0"/>
      <a:buChar char="●"/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04813" indent="-169863" algn="l" rtl="0" eaLnBrk="0" fontAlgn="base" hangingPunct="0">
      <a:spcBef>
        <a:spcPct val="30000"/>
      </a:spcBef>
      <a:spcAft>
        <a:spcPct val="0"/>
      </a:spcAft>
      <a:buClr>
        <a:srgbClr val="009900"/>
      </a:buClr>
      <a:buSzPct val="70000"/>
      <a:buFont typeface="Wingdings" panose="05000000000000000000" pitchFamily="2" charset="2"/>
      <a:buChar char="n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574675" indent="-169863" algn="l" rtl="0" eaLnBrk="0" fontAlgn="base" hangingPunct="0">
      <a:spcBef>
        <a:spcPct val="30000"/>
      </a:spcBef>
      <a:spcAft>
        <a:spcPct val="0"/>
      </a:spcAft>
      <a:buClr>
        <a:srgbClr val="0070C0"/>
      </a:buClr>
      <a:buSzPct val="70000"/>
      <a:buFont typeface="Wingdings" panose="05000000000000000000" pitchFamily="2" charset="2"/>
      <a:buChar char="®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 smtClean="0"/>
              <a:t>ATIN</a:t>
            </a:r>
            <a:r>
              <a:rPr lang="en-US" altLang="en-US" b="1" baseline="0" dirty="0" smtClean="0"/>
              <a:t> section is comprehensive</a:t>
            </a:r>
          </a:p>
          <a:p>
            <a:r>
              <a:rPr lang="en-US" altLang="en-US" b="1" baseline="0" dirty="0" smtClean="0"/>
              <a:t>Applying for and Renewing </a:t>
            </a:r>
            <a:r>
              <a:rPr lang="en-US" altLang="en-US" b="1" baseline="0" dirty="0" err="1" smtClean="0"/>
              <a:t>ITINs</a:t>
            </a:r>
            <a:r>
              <a:rPr lang="en-US" altLang="en-US" b="1" baseline="0" dirty="0" smtClean="0"/>
              <a:t> section comprehensive</a:t>
            </a:r>
            <a:endParaRPr lang="en-US" altLang="en-US" b="1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FCA084A-C5C2-4D36-AEF2-E075C0418ADF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660761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3AF958-7DBB-4296-AC7B-C80BF51505A7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/>
              <a:t>Emphasize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ITIN does not “legalize” an illegal immigrant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It does not confer a right to work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It merely provides an avenue for</a:t>
            </a:r>
            <a:r>
              <a:rPr lang="en-US" b="1" dirty="0" smtClean="0"/>
              <a:t> individuals </a:t>
            </a:r>
            <a:r>
              <a:rPr lang="en-US" b="1" dirty="0"/>
              <a:t>to comply with the income tax laws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Also </a:t>
            </a:r>
            <a:r>
              <a:rPr lang="en-US" b="1" dirty="0" smtClean="0"/>
              <a:t>see </a:t>
            </a:r>
            <a:r>
              <a:rPr lang="en-US" b="1" dirty="0"/>
              <a:t>Pub 17 Chapter 1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06E6AF-3594-4A26-A0A4-66D8B01EA142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986959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BC1F651-34DA-4310-9F62-657E65D30F9B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158721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5"/>
          <p:cNvSpPr txBox="1">
            <a:spLocks noGrp="1"/>
          </p:cNvSpPr>
          <p:nvPr/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 dirty="0">
                <a:cs typeface="Calibri" panose="020F0502020204030204" pitchFamily="34" charset="0"/>
              </a:rPr>
              <a:t>01CourseIntro 2010</a:t>
            </a:r>
          </a:p>
        </p:txBody>
      </p:sp>
      <p:sp>
        <p:nvSpPr>
          <p:cNvPr id="25603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A0F2D15-1994-4A1C-A462-53D6C7ADAB47}" type="slidenum">
              <a:rPr lang="en-US" altLang="en-US" sz="1300"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300" dirty="0">
              <a:cs typeface="Calibri" panose="020F0502020204030204" pitchFamily="34" charset="0"/>
            </a:endParaRPr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4850" y="922338"/>
            <a:ext cx="5903913" cy="3321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1147" y="4567237"/>
            <a:ext cx="5056293" cy="4393883"/>
          </a:xfr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5793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2329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5"/>
          <p:cNvSpPr txBox="1">
            <a:spLocks noGrp="1"/>
          </p:cNvSpPr>
          <p:nvPr/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 dirty="0">
                <a:cs typeface="Calibri" panose="020F0502020204030204" pitchFamily="34" charset="0"/>
              </a:rPr>
              <a:t>01CourseIntro 2010</a:t>
            </a:r>
          </a:p>
        </p:txBody>
      </p:sp>
      <p:sp>
        <p:nvSpPr>
          <p:cNvPr id="29699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EFA04285-DC9F-42D2-BC19-23FBDC384B4F}" type="slidenum">
              <a:rPr lang="en-US" altLang="en-US" sz="1300"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300" dirty="0">
              <a:cs typeface="Calibri" panose="020F0502020204030204" pitchFamily="34" charset="0"/>
            </a:endParaRPr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4850" y="922338"/>
            <a:ext cx="5903913" cy="3321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1147" y="4567237"/>
            <a:ext cx="5056293" cy="4393883"/>
          </a:xfr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5793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Taxpayers</a:t>
            </a:r>
            <a:r>
              <a:rPr lang="en-US" altLang="en-US" b="1" baseline="0" dirty="0" smtClean="0"/>
              <a:t> with </a:t>
            </a:r>
            <a:r>
              <a:rPr lang="en-US" altLang="en-US" b="1" baseline="0" dirty="0" err="1" smtClean="0"/>
              <a:t>ITINs</a:t>
            </a:r>
            <a:r>
              <a:rPr lang="en-US" altLang="en-US" b="1" baseline="0" dirty="0" smtClean="0"/>
              <a:t> cannot claim EIC even if qualifying children have </a:t>
            </a:r>
            <a:r>
              <a:rPr lang="en-US" altLang="en-US" b="1" baseline="0" dirty="0" err="1" smtClean="0"/>
              <a:t>SSNs</a:t>
            </a:r>
            <a:r>
              <a:rPr lang="en-US" altLang="en-US" b="1" baseline="0" dirty="0" smtClean="0"/>
              <a:t>.</a:t>
            </a:r>
            <a:endParaRPr lang="en-US" altLang="en-US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742283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/>
              <a:t>ITIN – individual taxpayer identification number assigned by IRS</a:t>
            </a:r>
          </a:p>
          <a:p>
            <a:r>
              <a:rPr lang="en-US" altLang="en-US" b="1" dirty="0"/>
              <a:t>ATIN- adoption taxpayer identification number assigned by </a:t>
            </a:r>
            <a:r>
              <a:rPr lang="en-US" altLang="en-US" b="1" dirty="0" smtClean="0"/>
              <a:t>IRS</a:t>
            </a:r>
          </a:p>
          <a:p>
            <a:r>
              <a:rPr lang="en-US" altLang="en-US" b="1" dirty="0" smtClean="0"/>
              <a:t>New for 2018: Qualifying children</a:t>
            </a:r>
            <a:r>
              <a:rPr lang="en-US" altLang="en-US" b="1" baseline="0" dirty="0" smtClean="0"/>
              <a:t> must have SSN to claim child tax credit and additional child tax credit</a:t>
            </a:r>
            <a:endParaRPr lang="en-US" altLang="en-US" b="1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5AF44F2-23F1-4B7D-8912-E6D9046FE9E4}" type="slidenum">
              <a:rPr lang="en-US" altLang="en-US">
                <a:cs typeface="Calibri" panose="020F0502020204030204" pitchFamily="34" charset="0"/>
              </a:rPr>
              <a:pPr/>
              <a:t>18</a:t>
            </a:fld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102999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en-US" altLang="en-US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560CD6-02E9-43DF-BC7D-C6099839C952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895188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447F693-8D25-4985-8F5F-C0F3ADB98E62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185449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This section</a:t>
            </a:r>
            <a:r>
              <a:rPr lang="en-US" b="1" baseline="0" dirty="0" smtClean="0"/>
              <a:t> is comprehensive material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3AF958-7DBB-4296-AC7B-C80BF51505A7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None/>
            </a:pPr>
            <a:endParaRPr lang="en-US" altLang="en-US" b="1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E51CDBB-10E7-490B-9612-00E2D7947103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411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3AF958-7DBB-4296-AC7B-C80BF51505A7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934308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5"/>
          <p:cNvSpPr txBox="1">
            <a:spLocks noGrp="1"/>
          </p:cNvSpPr>
          <p:nvPr/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 dirty="0">
                <a:cs typeface="Calibri" panose="020F0502020204030204" pitchFamily="34" charset="0"/>
              </a:rPr>
              <a:t>01CourseIntro 2010</a:t>
            </a:r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8098F26-4724-4A0C-9648-4B241B2FFCD5}" type="slidenum">
              <a:rPr lang="en-US" altLang="en-US" sz="1300"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300" dirty="0">
              <a:cs typeface="Calibri" panose="020F0502020204030204" pitchFamily="34" charset="0"/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4850" y="922338"/>
            <a:ext cx="5903913" cy="3321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1147" y="4567237"/>
            <a:ext cx="5056293" cy="4393883"/>
          </a:xfr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5793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/>
              <a:t>To have future communication with IRS in Spanish, use W-7S</a:t>
            </a:r>
          </a:p>
          <a:p>
            <a:pPr marL="115793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/>
              <a:t>Limited exception to filing when no tax return is required</a:t>
            </a:r>
          </a:p>
          <a:p>
            <a:pPr marL="115793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/>
              <a:t>Effective 1/1/13, only acceptable documents are:</a:t>
            </a:r>
          </a:p>
          <a:p>
            <a:pPr marL="364158" lvl="1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/>
              <a:t>Passport (stand alone document) </a:t>
            </a:r>
          </a:p>
          <a:p>
            <a:pPr marL="364158" lvl="1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/>
              <a:t>National identification card (must show photo, name, current address, date of birth, and expiration date) </a:t>
            </a:r>
          </a:p>
          <a:p>
            <a:pPr marL="364158" lvl="1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/>
              <a:t>U.S. driver's license </a:t>
            </a:r>
          </a:p>
          <a:p>
            <a:pPr marL="364158" lvl="1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/>
              <a:t>Civil birth certificate (required for dependents under 18 years of age) </a:t>
            </a:r>
          </a:p>
          <a:p>
            <a:pPr marL="364158" lvl="1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/>
              <a:t>Foreign driver's license </a:t>
            </a:r>
          </a:p>
          <a:p>
            <a:pPr marL="364158" lvl="1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/>
              <a:t>U.S. state identification card </a:t>
            </a:r>
          </a:p>
          <a:p>
            <a:pPr marL="364158" lvl="1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/>
              <a:t>Foreign voter's registration card </a:t>
            </a:r>
          </a:p>
          <a:p>
            <a:pPr marL="364158" lvl="1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/>
              <a:t>U.S. military identification card </a:t>
            </a:r>
          </a:p>
          <a:p>
            <a:pPr marL="364158" lvl="1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/>
              <a:t>Foreign military identification card </a:t>
            </a:r>
          </a:p>
          <a:p>
            <a:pPr marL="364158" lvl="1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/>
              <a:t>Visa </a:t>
            </a:r>
          </a:p>
          <a:p>
            <a:pPr marL="364158" lvl="1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/>
              <a:t>U.S. Citizenship and Immigration Services (USCIS) photo identification </a:t>
            </a:r>
          </a:p>
          <a:p>
            <a:pPr marL="364158" lvl="1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/>
              <a:t>Medical records (dependents only – under 6, under 18 if a student) </a:t>
            </a:r>
          </a:p>
          <a:p>
            <a:pPr marL="364158" lvl="1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/>
              <a:t>School records (dependents only – under 14, under 18 if a student)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809502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None/>
            </a:pPr>
            <a:endParaRPr lang="en-US" alt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4621C2-2BCE-408A-AFCD-88EA842295CB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789742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None/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E48841-D262-421E-BC93-CB1D7647D406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911377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None/>
            </a:pPr>
            <a:endParaRPr lang="en-US" altLang="en-US" dirty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AFE226-D056-4602-953B-BBCF03EFA31E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697923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5"/>
          <p:cNvSpPr txBox="1">
            <a:spLocks noGrp="1"/>
          </p:cNvSpPr>
          <p:nvPr/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 dirty="0">
                <a:cs typeface="Calibri" panose="020F0502020204030204" pitchFamily="34" charset="0"/>
              </a:rPr>
              <a:t>01CourseIntro 2010</a:t>
            </a:r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3A45BF4F-F278-4FE9-9033-88C1EE350421}" type="slidenum">
              <a:rPr lang="en-US" altLang="en-US" sz="1300"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300" dirty="0">
              <a:cs typeface="Calibri" panose="020F0502020204030204" pitchFamily="34" charset="0"/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4850" y="922338"/>
            <a:ext cx="5903913" cy="3321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1147" y="4567237"/>
            <a:ext cx="5056293" cy="4393883"/>
          </a:xfr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5793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To have future communication with IRS in Spanish, use W-7S</a:t>
            </a:r>
          </a:p>
          <a:p>
            <a:pPr marL="115793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Limited exception to filing when no tax return is required</a:t>
            </a:r>
          </a:p>
          <a:p>
            <a:pPr marL="115793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Effective 1/1/13, only acceptable documents are:</a:t>
            </a:r>
          </a:p>
          <a:p>
            <a:pPr marL="364158" lvl="1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Passport (stand alone document) </a:t>
            </a:r>
          </a:p>
          <a:p>
            <a:pPr marL="364158" lvl="1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National identification card (must show photo, name, current address, date of birth, and expiration date) </a:t>
            </a:r>
          </a:p>
          <a:p>
            <a:pPr marL="364158" lvl="1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U.S. driver's license </a:t>
            </a:r>
          </a:p>
          <a:p>
            <a:pPr marL="364158" lvl="1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Civil birth certificate (required for dependents under 18 years of age) </a:t>
            </a:r>
          </a:p>
          <a:p>
            <a:pPr marL="364158" lvl="1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Foreign driver's license </a:t>
            </a:r>
          </a:p>
          <a:p>
            <a:pPr marL="364158" lvl="1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U.S. state identification card </a:t>
            </a:r>
          </a:p>
          <a:p>
            <a:pPr marL="364158" lvl="1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Foreign voter's registration card </a:t>
            </a:r>
          </a:p>
          <a:p>
            <a:pPr marL="364158" lvl="1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U.S. military identification card </a:t>
            </a:r>
          </a:p>
          <a:p>
            <a:pPr marL="364158" lvl="1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Foreign military identification card </a:t>
            </a:r>
          </a:p>
          <a:p>
            <a:pPr marL="364158" lvl="1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Visa </a:t>
            </a:r>
          </a:p>
          <a:p>
            <a:pPr marL="364158" lvl="1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U.S. Citizenship and Immigration Services (USCIS) photo identification </a:t>
            </a:r>
          </a:p>
          <a:p>
            <a:pPr marL="364158" lvl="1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Medical records (dependents only – under 6, under 18 if a student) </a:t>
            </a:r>
          </a:p>
          <a:p>
            <a:pPr marL="364158" lvl="1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School records (dependents only – under 14, under 18 if a student)</a:t>
            </a:r>
            <a:endParaRPr lang="en-US" altLang="en-US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035785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5"/>
          <p:cNvSpPr txBox="1">
            <a:spLocks noGrp="1"/>
          </p:cNvSpPr>
          <p:nvPr/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 dirty="0">
                <a:cs typeface="Calibri" panose="020F0502020204030204" pitchFamily="34" charset="0"/>
              </a:rPr>
              <a:t>01CourseIntro 2010</a:t>
            </a:r>
          </a:p>
        </p:txBody>
      </p:sp>
      <p:sp>
        <p:nvSpPr>
          <p:cNvPr id="54275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1BD7A237-B232-4C0A-B031-2623501E334E}" type="slidenum">
              <a:rPr lang="en-US" altLang="en-US" sz="1300"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300" dirty="0">
              <a:cs typeface="Calibri" panose="020F0502020204030204" pitchFamily="34" charset="0"/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4850" y="922338"/>
            <a:ext cx="5903913" cy="3321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1147" y="4567237"/>
            <a:ext cx="5056293" cy="4393883"/>
          </a:xfr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790137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5"/>
          <p:cNvSpPr txBox="1">
            <a:spLocks noGrp="1"/>
          </p:cNvSpPr>
          <p:nvPr/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 dirty="0">
                <a:cs typeface="Calibri" panose="020F0502020204030204" pitchFamily="34" charset="0"/>
              </a:rPr>
              <a:t>01CourseIntro 2010</a:t>
            </a:r>
          </a:p>
        </p:txBody>
      </p:sp>
      <p:sp>
        <p:nvSpPr>
          <p:cNvPr id="56323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0C4A921-7C92-44C0-85C1-FA9929C1BA84}" type="slidenum">
              <a:rPr lang="en-US" altLang="en-US" sz="1300"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300" dirty="0">
              <a:cs typeface="Calibri" panose="020F0502020204030204" pitchFamily="34" charset="0"/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4850" y="922338"/>
            <a:ext cx="5903913" cy="3321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1147" y="4567237"/>
            <a:ext cx="5056293" cy="4393883"/>
          </a:xfr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48366" lvl="1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234440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5"/>
          <p:cNvSpPr txBox="1">
            <a:spLocks noGrp="1"/>
          </p:cNvSpPr>
          <p:nvPr/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 dirty="0">
                <a:cs typeface="Calibri" panose="020F0502020204030204" pitchFamily="34" charset="0"/>
              </a:rPr>
              <a:t>01CourseIntro 2010</a:t>
            </a:r>
          </a:p>
        </p:txBody>
      </p:sp>
      <p:sp>
        <p:nvSpPr>
          <p:cNvPr id="58371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2C520432-4F20-4950-9723-B5FEFED3D0AE}" type="slidenum">
              <a:rPr lang="en-US" altLang="en-US" sz="1300"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300" dirty="0">
              <a:cs typeface="Calibri" panose="020F0502020204030204" pitchFamily="34" charset="0"/>
            </a:endParaRPr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4850" y="922338"/>
            <a:ext cx="5903913" cy="3321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1147" y="4567237"/>
            <a:ext cx="5056293" cy="4393883"/>
          </a:xfr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56744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5"/>
          <p:cNvSpPr txBox="1">
            <a:spLocks noGrp="1"/>
          </p:cNvSpPr>
          <p:nvPr/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 dirty="0">
                <a:cs typeface="Calibri" panose="020F0502020204030204" pitchFamily="34" charset="0"/>
              </a:rPr>
              <a:t>01CourseIntro 2010</a:t>
            </a:r>
          </a:p>
        </p:txBody>
      </p:sp>
      <p:sp>
        <p:nvSpPr>
          <p:cNvPr id="60419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640150F-1563-4E27-BC54-D1282EB183A1}" type="slidenum">
              <a:rPr lang="en-US" altLang="en-US" sz="1300"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300" dirty="0">
              <a:cs typeface="Calibri" panose="020F0502020204030204" pitchFamily="34" charset="0"/>
            </a:endParaRPr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4850" y="922338"/>
            <a:ext cx="5903913" cy="3321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1147" y="4567237"/>
            <a:ext cx="5056293" cy="4393883"/>
          </a:xfr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5793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836967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7B6CA5-C627-464F-B1B8-9243D8B1A403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99681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This</a:t>
            </a:r>
            <a:r>
              <a:rPr lang="en-US" b="1" baseline="0" dirty="0" smtClean="0"/>
              <a:t> section is comprehensive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3AF958-7DBB-4296-AC7B-C80BF51505A7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7B6CA5-C627-464F-B1B8-9243D8B1A403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99681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Reference:  https://www.irs.gov/individuals/adoption-taxpayer-identification-number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The child is legally placed in your home for adoption by an authorized placement agency.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The adoption is a </a:t>
            </a:r>
            <a:r>
              <a:rPr lang="en-US" altLang="en-US" b="1" u="sng" dirty="0"/>
              <a:t>domestic</a:t>
            </a:r>
            <a:r>
              <a:rPr lang="en-US" altLang="en-US" b="1" dirty="0"/>
              <a:t> adoption OR the adoption is a </a:t>
            </a:r>
            <a:r>
              <a:rPr lang="en-US" altLang="en-US" b="1" u="sng" dirty="0"/>
              <a:t>foreign</a:t>
            </a:r>
            <a:r>
              <a:rPr lang="en-US" altLang="en-US" b="1" dirty="0"/>
              <a:t> adoption and the </a:t>
            </a:r>
            <a:r>
              <a:rPr lang="en-US" altLang="en-US" b="1" u="sng" dirty="0"/>
              <a:t>child/children have a permanent resident alien card or certification of citizenship</a:t>
            </a:r>
            <a:r>
              <a:rPr lang="en-US" altLang="en-US" b="1" dirty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You cannot obtain the child's existing SSN even though you have made a reasonable attempt to obtain it from the birth parents, the placement agency, and other persons.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You cannot obtain an SSN for the child from the SSA for any reason. (For example, the adoption is not final).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Also see Pub 17, Chapter 1, page 12; Chapter 34, page 224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8F1B7D7-1C07-4ABE-9286-83328D6BDBD2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66890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b="1" dirty="0"/>
              <a:t>Copies (not originals) of the placement documents are required: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en-US" altLang="en-US" b="1" dirty="0"/>
              <a:t>A placement agreement entered into between</a:t>
            </a:r>
            <a:r>
              <a:rPr lang="en-US" altLang="en-US" b="1" dirty="0" smtClean="0"/>
              <a:t> taxpayer and </a:t>
            </a:r>
            <a:r>
              <a:rPr lang="en-US" altLang="en-US" b="1" dirty="0"/>
              <a:t>a public or private adoption agency.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en-US" altLang="en-US" b="1" dirty="0"/>
              <a:t>A document signed by a hospital official authorizing the release of a newborn child to</a:t>
            </a:r>
            <a:r>
              <a:rPr lang="en-US" altLang="en-US" b="1" dirty="0" smtClean="0"/>
              <a:t> taxpayer for </a:t>
            </a:r>
            <a:r>
              <a:rPr lang="en-US" altLang="en-US" b="1" dirty="0"/>
              <a:t>legal adoption.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en-US" altLang="en-US" b="1" dirty="0"/>
              <a:t>A court order or other court document ordering or approving the placement of a child with</a:t>
            </a:r>
            <a:r>
              <a:rPr lang="en-US" altLang="en-US" b="1" dirty="0" smtClean="0"/>
              <a:t> taxpayer for </a:t>
            </a:r>
            <a:r>
              <a:rPr lang="en-US" altLang="en-US" b="1" dirty="0"/>
              <a:t>legal adoption.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en-US" altLang="en-US" b="1" dirty="0"/>
              <a:t>An affidavit signed by an attorney, a government official, etc., placing the child with</a:t>
            </a:r>
            <a:r>
              <a:rPr lang="en-US" altLang="en-US" b="1" dirty="0" smtClean="0"/>
              <a:t> taxpayer pursuant </a:t>
            </a:r>
            <a:r>
              <a:rPr lang="en-US" altLang="en-US" b="1" dirty="0"/>
              <a:t>to the states' legal adoption laws.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b="1" dirty="0"/>
              <a:t>The placement documentation is sometimes referred to as "Placement Agreement"; "Surrender Papers"; "Temporary Placement Paperwork"; "Placement Order" etc. This documentation termed differently from state to state must clearly establish that the child was placed in your </a:t>
            </a:r>
            <a:r>
              <a:rPr lang="en-US" altLang="en-US" b="1" dirty="0" smtClean="0"/>
              <a:t>(taxpayers) </a:t>
            </a:r>
            <a:r>
              <a:rPr lang="en-US" altLang="en-US" b="1" dirty="0"/>
              <a:t>home for purposes of adoption by an authorized adoption agency (or agent), and must include the following information: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en-US" altLang="en-US" b="1" dirty="0"/>
              <a:t>Adoptive Parent(s) full name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en-US" altLang="en-US" b="1" dirty="0"/>
              <a:t>Child's full name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en-US" altLang="en-US" b="1" dirty="0"/>
              <a:t>Name of the Placement Agency or Agent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en-US" altLang="en-US" b="1" dirty="0"/>
              <a:t>The date the child was placed in the adoptive parents home.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en-US" altLang="en-US" b="1" dirty="0"/>
              <a:t>The signature of the parent or parents (the adopting taxpayers) and that of an official representative of the authorized placing agency or agent.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AD667A0-0C4C-4459-B7D5-98525426983C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7180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F2B8DDC-FF0A-431A-B2D8-769A7A8832B0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99242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Unless a familial</a:t>
            </a:r>
            <a:r>
              <a:rPr lang="en-US" b="1" baseline="0" dirty="0"/>
              <a:t> relationship exists, use OTHER as the relationship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3AF958-7DBB-4296-AC7B-C80BF51505A7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77496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/>
              <a:t>Assumes all other requirements are </a:t>
            </a:r>
            <a:r>
              <a:rPr lang="en-US" altLang="en-US" b="1" dirty="0" smtClean="0"/>
              <a:t>met</a:t>
            </a:r>
          </a:p>
          <a:p>
            <a:r>
              <a:rPr lang="en-US" altLang="en-US" b="1" dirty="0" smtClean="0"/>
              <a:t>New for 2018 – Social</a:t>
            </a:r>
            <a:r>
              <a:rPr lang="en-US" altLang="en-US" b="1" baseline="0" dirty="0" smtClean="0"/>
              <a:t> Security number required for Child Tax Credit (CTC). If CTC disallowed, child may be eligible for new $500 Credit for Other Dependents (COD). </a:t>
            </a:r>
            <a:r>
              <a:rPr lang="en-US" altLang="en-US" b="1" baseline="0" dirty="0" err="1" smtClean="0"/>
              <a:t>TaxSlayer</a:t>
            </a:r>
            <a:r>
              <a:rPr lang="en-US" altLang="en-US" b="1" baseline="0" dirty="0" smtClean="0"/>
              <a:t> will calculate and apply COD.</a:t>
            </a:r>
            <a:endParaRPr lang="en-US" altLang="en-US" b="1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7998E6-3C7E-41D4-AE10-48D5907D002E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19711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3AF958-7DBB-4296-AC7B-C80BF51505A7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573263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8958156F-1DC6-47E2-A525-CEBB3F5574E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944688" indent="-227013">
              <a:defRPr/>
            </a:lvl4pPr>
            <a:lvl5pPr marL="2397125" indent="-227013"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480485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E8178-CC01-40C4-B41F-560CD42D2A1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39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136415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E8178-CC01-40C4-B41F-560CD42D2A1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6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6" y="2174876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94173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394E8178-CC01-40C4-B41F-560CD42D2A1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4"/>
            <a:ext cx="9753600" cy="2221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7" y="4108451"/>
            <a:ext cx="9753600" cy="17801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26467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A7F72-E352-4BFA-88A6-9804697FAE2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905808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E98C7-C100-4DF7-BF69-623E2CE24CC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212815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1" y="6265305"/>
            <a:ext cx="518079" cy="365125"/>
          </a:xfrm>
        </p:spPr>
        <p:txBody>
          <a:bodyPr/>
          <a:lstStyle/>
          <a:p>
            <a:pPr>
              <a:defRPr/>
            </a:pPr>
            <a:fld id="{394E8178-CC01-40C4-B41F-560CD42D2A1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/>
        </p:nvSpPr>
        <p:spPr>
          <a:xfrm rot="162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7" y="2278380"/>
            <a:ext cx="5730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2216257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5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94E8178-CC01-40C4-B41F-560CD42D2A1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433788" y="6174258"/>
            <a:ext cx="3148613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433787" y="6174258"/>
            <a:ext cx="3148613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300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116" r:id="rId2"/>
    <p:sldLayoutId id="2147484117" r:id="rId3"/>
    <p:sldLayoutId id="2147484118" r:id="rId4"/>
    <p:sldLayoutId id="2147484119" r:id="rId5"/>
    <p:sldLayoutId id="2147484120" r:id="rId6"/>
    <p:sldLayoutId id="2147484121" r:id="rId7"/>
    <p:sldLayoutId id="2147484122" r:id="rId8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457189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13" indent="-341313" algn="l" defTabSz="457189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38138" algn="l" defTabSz="457189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457189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pos="1067" userDrawn="1">
          <p15:clr>
            <a:srgbClr val="F26B43"/>
          </p15:clr>
        </p15:guide>
        <p15:guide id="2" pos="683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pos="800" userDrawn="1">
          <p15:clr>
            <a:srgbClr val="F26B43"/>
          </p15:clr>
        </p15:guide>
        <p15:guide id="5" orient="horz" pos="1344" userDrawn="1">
          <p15:clr>
            <a:srgbClr val="F26B43"/>
          </p15:clr>
        </p15:guide>
        <p15:guide id="6" pos="512" userDrawn="1">
          <p15:clr>
            <a:srgbClr val="F26B43"/>
          </p15:clr>
        </p15:guide>
        <p15:guide id="7" orient="horz" pos="10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omments" Target="../comments/commen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microsoft.com/office/2007/relationships/hdphoto" Target="../media/hdphoto2.wdp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microsoft.com/office/2007/relationships/hdphoto" Target="../media/hdphoto3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microsoft.com/office/2007/relationships/hdphoto" Target="../media/hdphoto4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Pub 4012 </a:t>
            </a:r>
            <a:r>
              <a:rPr lang="en-US" altLang="en-US" dirty="0" smtClean="0"/>
              <a:t>– </a:t>
            </a:r>
            <a:r>
              <a:rPr lang="en-US" dirty="0" smtClean="0"/>
              <a:t>Tab L </a:t>
            </a:r>
          </a:p>
          <a:p>
            <a:r>
              <a:rPr lang="en-US" dirty="0" smtClean="0"/>
              <a:t> Pub 4491 </a:t>
            </a:r>
            <a:r>
              <a:rPr lang="en-US" altLang="en-US" dirty="0" smtClean="0"/>
              <a:t>– </a:t>
            </a:r>
            <a:r>
              <a:rPr lang="en-US" dirty="0" smtClean="0"/>
              <a:t>Lesson 4 and Lesson 8</a:t>
            </a:r>
            <a:endParaRPr lang="en-US" dirty="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IRS Issued Identification Numbers</a:t>
            </a:r>
            <a:br>
              <a:rPr lang="en-US" altLang="en-US" dirty="0" smtClean="0"/>
            </a:br>
            <a:r>
              <a:rPr lang="en-US" altLang="en-US" dirty="0" err="1" smtClean="0"/>
              <a:t>ATINs</a:t>
            </a:r>
            <a:r>
              <a:rPr lang="en-US" altLang="en-US" dirty="0" smtClean="0"/>
              <a:t> and </a:t>
            </a:r>
            <a:r>
              <a:rPr lang="en-US" altLang="en-US" dirty="0" err="1" smtClean="0"/>
              <a:t>ITINs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58156F-1DC6-47E2-A525-CEBB3F5574E9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Can claim child or dependent care credit</a:t>
            </a:r>
          </a:p>
          <a:p>
            <a:r>
              <a:rPr lang="en-US" altLang="en-US" b="1" dirty="0" smtClean="0"/>
              <a:t>Cannot</a:t>
            </a:r>
            <a:r>
              <a:rPr lang="en-US" altLang="en-US" dirty="0" smtClean="0"/>
              <a:t> claim child tax credit/additional child tax credit</a:t>
            </a:r>
          </a:p>
          <a:p>
            <a:pPr lvl="1"/>
            <a:r>
              <a:rPr lang="en-US" altLang="en-US" dirty="0" smtClean="0"/>
              <a:t>child must be US citizen or resident with SSN</a:t>
            </a:r>
          </a:p>
          <a:p>
            <a:r>
              <a:rPr lang="en-US" altLang="en-US" dirty="0" smtClean="0"/>
              <a:t>Can claim adoption credit – </a:t>
            </a:r>
            <a:r>
              <a:rPr lang="en-US" altLang="en-US" dirty="0" smtClean="0">
                <a:solidFill>
                  <a:srgbClr val="2209DD"/>
                </a:solidFill>
              </a:rPr>
              <a:t>out of scope</a:t>
            </a:r>
            <a:endParaRPr lang="en-US" altLang="en-US" dirty="0">
              <a:solidFill>
                <a:srgbClr val="2209DD"/>
              </a:solidFill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Taxpayer Has Child with ATIN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58156F-1DC6-47E2-A525-CEBB3F5574E9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b="1" dirty="0" smtClean="0"/>
              <a:t>Cannot</a:t>
            </a:r>
            <a:r>
              <a:rPr lang="en-US" altLang="en-US" dirty="0" smtClean="0"/>
              <a:t> claim Earned Income Credit with ATIN</a:t>
            </a:r>
          </a:p>
          <a:p>
            <a:pPr lvl="1"/>
            <a:r>
              <a:rPr lang="en-US" altLang="en-US" dirty="0" smtClean="0"/>
              <a:t>Can claim EIC with other qualifying children who have </a:t>
            </a:r>
            <a:r>
              <a:rPr lang="en-US" altLang="en-US" dirty="0" err="1" smtClean="0"/>
              <a:t>SSNs</a:t>
            </a:r>
            <a:endParaRPr lang="en-US" altLang="en-US" dirty="0" smtClean="0"/>
          </a:p>
          <a:p>
            <a:r>
              <a:rPr lang="en-US" altLang="en-US" dirty="0" err="1" smtClean="0"/>
              <a:t>TaxSlayer</a:t>
            </a:r>
            <a:r>
              <a:rPr lang="en-US" altLang="en-US" dirty="0" smtClean="0"/>
              <a:t> handles </a:t>
            </a:r>
            <a:r>
              <a:rPr lang="en-US" altLang="en-US" dirty="0" err="1" smtClean="0"/>
              <a:t>ATINs</a:t>
            </a:r>
            <a:r>
              <a:rPr lang="en-US" altLang="en-US" dirty="0" smtClean="0"/>
              <a:t> correctly</a:t>
            </a:r>
            <a:endParaRPr lang="en-US" altLang="en-US" dirty="0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Taxpayer Has Child with ATIN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ATIN</a:t>
            </a:r>
            <a:endParaRPr lang="en-US" dirty="0"/>
          </a:p>
        </p:txBody>
      </p:sp>
      <p:pic>
        <p:nvPicPr>
          <p:cNvPr id="9" name="Picture 8" descr="Life of an Educator: Top 10 questions to ask yourself in 20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242096" y="1437736"/>
            <a:ext cx="4670289" cy="4670289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98642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ITIN</a:t>
            </a:r>
            <a:endParaRPr lang="en-US" b="1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Taxpayer Identification Numbers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58156F-1DC6-47E2-A525-CEBB3F5574E9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IRS issues ITIN to individual who must have U.S. taxpayer identification number</a:t>
            </a:r>
          </a:p>
          <a:p>
            <a:pPr lvl="1"/>
            <a:r>
              <a:rPr lang="en-US" altLang="en-US" dirty="0" smtClean="0"/>
              <a:t>Do not have, and are not eligible to get, Social Security number (SSN)</a:t>
            </a:r>
          </a:p>
          <a:p>
            <a:r>
              <a:rPr lang="en-US" altLang="en-US" dirty="0" err="1" smtClean="0"/>
              <a:t>ITINs</a:t>
            </a:r>
            <a:r>
              <a:rPr lang="en-US" altLang="en-US" dirty="0" smtClean="0"/>
              <a:t> are issued regardless of immigration status</a:t>
            </a:r>
          </a:p>
          <a:p>
            <a:r>
              <a:rPr lang="en-US" altLang="en-US" dirty="0" smtClean="0"/>
              <a:t>ITIN is tax identification number for IRS only</a:t>
            </a:r>
          </a:p>
          <a:p>
            <a:r>
              <a:rPr lang="en-US" altLang="en-US" dirty="0" smtClean="0"/>
              <a:t>ITIN is not a form of identification</a:t>
            </a:r>
            <a:endParaRPr lang="en-US" altLang="en-US" dirty="0"/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ITIN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58156F-1DC6-47E2-A525-CEBB3F5574E9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smtClean="0"/>
              <a:t>ITINs begin with 9</a:t>
            </a:r>
          </a:p>
          <a:p>
            <a:r>
              <a:rPr lang="en-US" altLang="en-US" smtClean="0"/>
              <a:t>Middle 2 digits are within certain numeric range set by IRS</a:t>
            </a:r>
          </a:p>
          <a:p>
            <a:r>
              <a:rPr lang="en-US" altLang="en-US" smtClean="0"/>
              <a:t>TaxSlayer recognizes an ITIN when it is entered</a:t>
            </a:r>
            <a:endParaRPr lang="en-US" altLang="en-US" dirty="0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ITIN</a:t>
            </a: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8828031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58156F-1DC6-47E2-A525-CEBB3F5574E9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smtClean="0"/>
              <a:t>Verify ITIN</a:t>
            </a:r>
          </a:p>
          <a:p>
            <a:pPr lvl="1"/>
            <a:r>
              <a:rPr lang="en-US" altLang="en-US" smtClean="0"/>
              <a:t>IRS ITIN letter or </a:t>
            </a:r>
          </a:p>
          <a:p>
            <a:pPr lvl="1"/>
            <a:r>
              <a:rPr lang="en-US" altLang="en-US" smtClean="0"/>
              <a:t>ITIN card</a:t>
            </a:r>
          </a:p>
          <a:p>
            <a:pPr lvl="1"/>
            <a:endParaRPr lang="en-US" altLang="en-US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Taxpayer with ITIN</a:t>
            </a: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6471095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58156F-1DC6-47E2-A525-CEBB3F5574E9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Dependents must have ITIN, ATIN or SSN</a:t>
            </a:r>
          </a:p>
          <a:p>
            <a:pPr lvl="1"/>
            <a:r>
              <a:rPr lang="en-US" altLang="en-US" dirty="0" smtClean="0"/>
              <a:t>Can claim child tax credit if child has SSN</a:t>
            </a:r>
          </a:p>
          <a:p>
            <a:pPr lvl="1"/>
            <a:r>
              <a:rPr lang="en-US" altLang="en-US" dirty="0" smtClean="0"/>
              <a:t>Can claim credit for other dependents if child has ITIN or ATIN</a:t>
            </a:r>
          </a:p>
          <a:p>
            <a:pPr lvl="1"/>
            <a:r>
              <a:rPr lang="en-US" altLang="en-US" dirty="0" smtClean="0"/>
              <a:t>Can claim child/dependent care credit</a:t>
            </a:r>
          </a:p>
          <a:p>
            <a:pPr lvl="1"/>
            <a:r>
              <a:rPr lang="en-US" altLang="en-US" b="1" dirty="0" smtClean="0"/>
              <a:t>Cannot</a:t>
            </a:r>
            <a:r>
              <a:rPr lang="en-US" altLang="en-US" dirty="0" smtClean="0"/>
              <a:t> claim earned income credit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Taxpayers with ITIN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58156F-1DC6-47E2-A525-CEBB3F5574E9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b="1" dirty="0" smtClean="0"/>
              <a:t>Cannot</a:t>
            </a:r>
            <a:r>
              <a:rPr lang="en-US" altLang="en-US" dirty="0" smtClean="0"/>
              <a:t> claim Child tax credit or additional child tax credit</a:t>
            </a:r>
          </a:p>
          <a:p>
            <a:pPr lvl="1"/>
            <a:r>
              <a:rPr lang="en-US" altLang="en-US" dirty="0" smtClean="0"/>
              <a:t>SSN required for credit</a:t>
            </a:r>
          </a:p>
          <a:p>
            <a:r>
              <a:rPr lang="en-US" altLang="en-US" dirty="0" smtClean="0"/>
              <a:t>Can claim </a:t>
            </a:r>
            <a:r>
              <a:rPr lang="en-US" dirty="0" smtClean="0"/>
              <a:t>$500 nonrefundable credit for certain qualifying children without social security number</a:t>
            </a:r>
          </a:p>
          <a:p>
            <a:pPr lvl="1"/>
            <a:r>
              <a:rPr lang="en-US" dirty="0" smtClean="0"/>
              <a:t>ITIN or ATIN required for credit</a:t>
            </a:r>
          </a:p>
          <a:p>
            <a:pPr lvl="1"/>
            <a:endParaRPr lang="en-US" altLang="en-US" dirty="0"/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Child Tax Credit with ITIN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8178-CC01-40C4-B41F-560CD42D2A10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32771" name="Conten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en-US" smtClean="0"/>
              <a:t>Taxpayer may be using a SSN that is not their own</a:t>
            </a:r>
          </a:p>
          <a:p>
            <a:r>
              <a:rPr lang="en-US" altLang="en-US" smtClean="0"/>
              <a:t>W-2 may reflect that bad SSN</a:t>
            </a:r>
          </a:p>
          <a:p>
            <a:r>
              <a:rPr lang="en-US" altLang="en-US" smtClean="0"/>
              <a:t>Enter the bad SSN on the W-2 as ITIN SSN</a:t>
            </a:r>
          </a:p>
          <a:p>
            <a:endParaRPr lang="en-US" alt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Taxpayer with ITIN</a:t>
            </a:r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752600"/>
            <a:ext cx="58928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6629400" y="4191000"/>
            <a:ext cx="5029200" cy="5334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58156F-1DC6-47E2-A525-CEBB3F5574E9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3700" smtClean="0"/>
              <a:t>ATIN – Adoption Taxpayer Identification Number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700" smtClean="0"/>
              <a:t>ITIN – Individual Taxpayer Identification Number</a:t>
            </a:r>
          </a:p>
          <a:p>
            <a:pPr eaLnBrk="1" hangingPunct="1">
              <a:lnSpc>
                <a:spcPct val="80000"/>
              </a:lnSpc>
            </a:pPr>
            <a:endParaRPr lang="en-US" altLang="en-US" sz="37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3700" smtClean="0"/>
              <a:t>Used in place of social security number for IRS tax filings</a:t>
            </a:r>
            <a:endParaRPr lang="en-US" altLang="en-US" sz="37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mtClean="0"/>
              <a:t>IRS Issued Identification Numbers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58156F-1DC6-47E2-A525-CEBB3F5574E9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ITIN returns can be</a:t>
            </a:r>
            <a:r>
              <a:rPr lang="en-US" altLang="en-US" dirty="0" smtClean="0"/>
              <a:t> E-</a:t>
            </a:r>
            <a:r>
              <a:rPr lang="en-US" altLang="en-US" dirty="0" smtClean="0"/>
              <a:t>filed</a:t>
            </a:r>
          </a:p>
          <a:p>
            <a:pPr lvl="1"/>
            <a:r>
              <a:rPr lang="en-US" altLang="en-US" dirty="0" smtClean="0"/>
              <a:t>Taxpayer and/or spouse ITIN</a:t>
            </a:r>
            <a:endParaRPr lang="en-US" altLang="en-US" dirty="0"/>
          </a:p>
        </p:txBody>
      </p:sp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Taxpayer with ITIN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Comprehensive</a:t>
            </a:r>
            <a:endParaRPr lang="en-US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for and Renewing</a:t>
            </a:r>
            <a:br>
              <a:rPr lang="en-US" dirty="0" smtClean="0"/>
            </a:br>
            <a:r>
              <a:rPr lang="en-US" dirty="0" err="1" smtClean="0"/>
              <a:t>ITINs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0" y="6265863"/>
            <a:ext cx="3860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265863"/>
            <a:ext cx="936625" cy="365125"/>
          </a:xfrm>
        </p:spPr>
        <p:txBody>
          <a:bodyPr/>
          <a:lstStyle/>
          <a:p>
            <a:pPr>
              <a:defRPr/>
            </a:pPr>
            <a:fld id="{8958156F-1DC6-47E2-A525-CEBB3F5574E9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58156F-1DC6-47E2-A525-CEBB3F5574E9}" type="slidenum">
              <a:rPr lang="en-US" altLang="en-US" smtClean="0"/>
              <a:pPr/>
              <a:t>22</a:t>
            </a:fld>
            <a:endParaRPr lang="en-US" alt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If no SSN nor ITIN for taxpayer, spouse or a dependent</a:t>
            </a:r>
          </a:p>
          <a:p>
            <a:pPr lvl="1"/>
            <a:r>
              <a:rPr lang="en-US" altLang="en-US" dirty="0" smtClean="0"/>
              <a:t>Use “Apply for ITIN” option</a:t>
            </a:r>
          </a:p>
          <a:p>
            <a:pPr lvl="1"/>
            <a:r>
              <a:rPr lang="en-US" altLang="en-US" dirty="0" smtClean="0"/>
              <a:t>Complete return with social security number of 000-00-0000</a:t>
            </a:r>
          </a:p>
          <a:p>
            <a:pPr lvl="1"/>
            <a:r>
              <a:rPr lang="en-US" altLang="en-US" dirty="0" smtClean="0"/>
              <a:t>Return cannot be</a:t>
            </a:r>
            <a:r>
              <a:rPr lang="en-US" altLang="en-US" dirty="0" smtClean="0"/>
              <a:t> E-</a:t>
            </a:r>
            <a:r>
              <a:rPr lang="en-US" altLang="en-US" dirty="0" smtClean="0"/>
              <a:t>filed</a:t>
            </a:r>
            <a:endParaRPr lang="en-US" altLang="en-US" dirty="0"/>
          </a:p>
        </p:txBody>
      </p:sp>
      <p:sp>
        <p:nvSpPr>
          <p:cNvPr id="3686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Apply for ITIN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58156F-1DC6-47E2-A525-CEBB3F5574E9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If you have all the information, add and complete Form W-7 for each person on the return who does not have an ITIN or SSN</a:t>
            </a:r>
          </a:p>
          <a:p>
            <a:pPr eaLnBrk="1" hangingPunct="1"/>
            <a:r>
              <a:rPr lang="en-US" altLang="en-US" dirty="0"/>
              <a:t>If not, give taxpayer blank Form W-7 to be completed at home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Apply for ITIN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58156F-1DC6-47E2-A525-CEBB3F5574E9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  <p:sp>
        <p:nvSpPr>
          <p:cNvPr id="4096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After entering 000-00-0000 for taxpayer or spouse, </a:t>
            </a:r>
            <a:r>
              <a:rPr lang="en-US" altLang="en-US" dirty="0" err="1" smtClean="0"/>
              <a:t>TaxSlayer</a:t>
            </a:r>
            <a:r>
              <a:rPr lang="en-US" altLang="en-US" dirty="0" smtClean="0"/>
              <a:t> assumes W-7 will be filed</a:t>
            </a:r>
            <a:endParaRPr lang="en-US" altLang="en-US" dirty="0"/>
          </a:p>
        </p:txBody>
      </p:sp>
      <p:sp>
        <p:nvSpPr>
          <p:cNvPr id="4096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Apply for ITIN</a:t>
            </a:r>
            <a:endParaRPr lang="en-US" altLang="en-US" dirty="0"/>
          </a:p>
        </p:txBody>
      </p:sp>
      <p:pic>
        <p:nvPicPr>
          <p:cNvPr id="40967" name="Picture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95600"/>
            <a:ext cx="8016875" cy="32351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58156F-1DC6-47E2-A525-CEBB3F5574E9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  <p:sp>
        <p:nvSpPr>
          <p:cNvPr id="43011" name="Content Placeholder 2"/>
          <p:cNvSpPr>
            <a:spLocks noGrp="1"/>
          </p:cNvSpPr>
          <p:nvPr>
            <p:ph sz="quarter" idx="12"/>
          </p:nvPr>
        </p:nvSpPr>
        <p:spPr>
          <a:xfrm>
            <a:off x="7238999" y="1761433"/>
            <a:ext cx="3793433" cy="2277167"/>
          </a:xfrm>
        </p:spPr>
        <p:txBody>
          <a:bodyPr/>
          <a:lstStyle/>
          <a:p>
            <a:pPr eaLnBrk="1" hangingPunct="1"/>
            <a:r>
              <a:rPr lang="en-US" altLang="en-US" dirty="0"/>
              <a:t>For dependent, check box if no </a:t>
            </a:r>
            <a:r>
              <a:rPr lang="en-US" altLang="en-US" dirty="0" smtClean="0"/>
              <a:t>ITIN, </a:t>
            </a:r>
            <a:r>
              <a:rPr lang="en-US" altLang="en-US" dirty="0"/>
              <a:t>ATIN or SSN</a:t>
            </a:r>
          </a:p>
        </p:txBody>
      </p:sp>
      <p:sp>
        <p:nvSpPr>
          <p:cNvPr id="43010" name="Title 4"/>
          <p:cNvSpPr>
            <a:spLocks noGrp="1"/>
          </p:cNvSpPr>
          <p:nvPr>
            <p:ph type="title"/>
          </p:nvPr>
        </p:nvSpPr>
        <p:spPr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Apply for ITIN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58B9B65B-455D-48C4-A449-3A4B7C8905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038" y="1485886"/>
            <a:ext cx="5127250" cy="4539163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C35783C2-59E9-45EB-9718-A3E9C5A93FCA}"/>
              </a:ext>
            </a:extLst>
          </p:cNvPr>
          <p:cNvSpPr/>
          <p:nvPr/>
        </p:nvSpPr>
        <p:spPr>
          <a:xfrm>
            <a:off x="593038" y="5715000"/>
            <a:ext cx="4283762" cy="36512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58156F-1DC6-47E2-A525-CEBB3F5574E9}" type="slidenum">
              <a:rPr lang="en-US" altLang="en-US" smtClean="0"/>
              <a:pPr/>
              <a:t>26</a:t>
            </a:fld>
            <a:endParaRPr lang="en-US" altLang="en-US" dirty="0"/>
          </a:p>
        </p:txBody>
      </p:sp>
      <p:sp>
        <p:nvSpPr>
          <p:cNvPr id="45059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Federal&gt;Miscellaneous Forms&gt; find and complete Application for ITIN (W-7) for each person, as needed</a:t>
            </a:r>
          </a:p>
          <a:p>
            <a:r>
              <a:rPr lang="en-US" altLang="en-US" dirty="0" smtClean="0"/>
              <a:t>Use drop-down choices</a:t>
            </a:r>
            <a:endParaRPr lang="en-US" altLang="en-US" dirty="0"/>
          </a:p>
        </p:txBody>
      </p:sp>
      <p:sp>
        <p:nvSpPr>
          <p:cNvPr id="450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Apply for ITIN</a:t>
            </a:r>
            <a:endParaRPr lang="en-US" altLang="en-US" dirty="0"/>
          </a:p>
        </p:txBody>
      </p:sp>
      <p:pic>
        <p:nvPicPr>
          <p:cNvPr id="45063" name="Picture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86200"/>
            <a:ext cx="11274051" cy="18851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58156F-1DC6-47E2-A525-CEBB3F5574E9}" type="slidenum">
              <a:rPr lang="en-US" altLang="en-US" smtClean="0"/>
              <a:pPr/>
              <a:t>27</a:t>
            </a:fld>
            <a:endParaRPr lang="en-US" alt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Attach required documents proving identity to paper return</a:t>
            </a:r>
          </a:p>
          <a:p>
            <a:r>
              <a:rPr lang="en-US" dirty="0" smtClean="0"/>
              <a:t>Mail to address in W-7 instructions</a:t>
            </a:r>
          </a:p>
          <a:p>
            <a:r>
              <a:rPr lang="en-US" altLang="en-US" dirty="0" smtClean="0"/>
              <a:t>Taxpayer can also walk documents into IRS Taxpayer Assistance Center or authorized acceptance agent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Apply for ITIN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58156F-1DC6-47E2-A525-CEBB3F5574E9}" type="slidenum">
              <a:rPr lang="en-US" altLang="en-US" smtClean="0"/>
              <a:pPr/>
              <a:t>28</a:t>
            </a:fld>
            <a:endParaRPr lang="en-US" alt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smtClean="0"/>
              <a:t>IRS processing time 6 weeks (or more)</a:t>
            </a:r>
          </a:p>
          <a:p>
            <a:r>
              <a:rPr lang="en-US" altLang="en-US" smtClean="0"/>
              <a:t>If a Social Security number is received:</a:t>
            </a:r>
          </a:p>
          <a:p>
            <a:pPr lvl="1"/>
            <a:r>
              <a:rPr lang="en-US" altLang="en-US" smtClean="0"/>
              <a:t>Taxpayer should notify IRS</a:t>
            </a:r>
          </a:p>
          <a:p>
            <a:pPr lvl="1"/>
            <a:r>
              <a:rPr lang="en-US" altLang="en-US" smtClean="0"/>
              <a:t>Will combine tax records under new SSN</a:t>
            </a:r>
            <a:endParaRPr lang="en-US" altLang="en-US" dirty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Apply for ITIN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58156F-1DC6-47E2-A525-CEBB3F5574E9}" type="slidenum">
              <a:rPr lang="en-US" altLang="en-US" smtClean="0"/>
              <a:pPr/>
              <a:t>29</a:t>
            </a:fld>
            <a:endParaRPr lang="en-US" alt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smtClean="0"/>
              <a:t>All ITINs issued before 2013 will begin expiring on rolling schedule</a:t>
            </a:r>
          </a:p>
          <a:p>
            <a:r>
              <a:rPr lang="en-US" altLang="en-US" smtClean="0"/>
              <a:t>ITINs not used on a tax return in the last 3 years will begin expiring on rolling schedule </a:t>
            </a:r>
          </a:p>
          <a:p>
            <a:endParaRPr lang="en-US" altLang="en-US" smtClean="0"/>
          </a:p>
          <a:p>
            <a:endParaRPr lang="en-US" alt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Must Renew an ITIN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Comprehensive</a:t>
            </a:r>
            <a:endParaRPr lang="en-US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Adoption Taxpayer Identification Numbers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58156F-1DC6-47E2-A525-CEBB3F5574E9}" type="slidenum">
              <a:rPr lang="en-US" altLang="en-US" smtClean="0"/>
              <a:pPr/>
              <a:t>30</a:t>
            </a:fld>
            <a:endParaRPr lang="en-US" alt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mtClean="0"/>
              <a:t>Can renew ITIN (Form W-7) without filing a tax return</a:t>
            </a:r>
          </a:p>
          <a:p>
            <a:r>
              <a:rPr lang="en-US" smtClean="0"/>
              <a:t>Can file return prior to renewing ITIN </a:t>
            </a:r>
          </a:p>
          <a:p>
            <a:pPr lvl="1"/>
            <a:r>
              <a:rPr lang="en-US" smtClean="0"/>
              <a:t>no refund issued until ITIN renewed</a:t>
            </a:r>
          </a:p>
          <a:p>
            <a:r>
              <a:rPr lang="en-US" smtClean="0"/>
              <a:t>Can renew all ITINs in the family with first to expire</a:t>
            </a:r>
            <a:endParaRPr lang="en-US" dirty="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Must Renew an ITIN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58156F-1DC6-47E2-A525-CEBB3F5574E9}" type="slidenum">
              <a:rPr lang="en-US" altLang="en-US" smtClean="0"/>
              <a:pPr/>
              <a:t>31</a:t>
            </a:fld>
            <a:endParaRPr lang="en-US" alt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smtClean="0"/>
              <a:t>IRS will communicate with ITIN holders directly</a:t>
            </a:r>
          </a:p>
          <a:p>
            <a:r>
              <a:rPr lang="en-US" altLang="en-US" smtClean="0"/>
              <a:t>Should not impact tax return filing!</a:t>
            </a:r>
            <a:endParaRPr lang="en-US" altLang="en-US" dirty="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Must Renew an ITIN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ATIN and ITIN</a:t>
            </a:r>
            <a:endParaRPr lang="en-US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Taxpayer Summary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0" y="6265863"/>
            <a:ext cx="3860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265863"/>
            <a:ext cx="936625" cy="365125"/>
          </a:xfrm>
        </p:spPr>
        <p:txBody>
          <a:bodyPr/>
          <a:lstStyle/>
          <a:p>
            <a:pPr>
              <a:defRPr/>
            </a:pPr>
            <a:fld id="{8958156F-1DC6-47E2-A525-CEBB3F5574E9}" type="slidenum">
              <a:rPr lang="en-US" altLang="en-US" smtClean="0"/>
              <a:pPr>
                <a:defRPr/>
              </a:pPr>
              <a:t>32</a:t>
            </a:fld>
            <a:endParaRPr lang="en-US" altLang="en-US" dirty="0"/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58156F-1DC6-47E2-A525-CEBB3F5574E9}" type="slidenum">
              <a:rPr lang="en-US" altLang="en-US" smtClean="0"/>
              <a:pPr/>
              <a:t>33</a:t>
            </a:fld>
            <a:endParaRPr lang="en-US" altLang="en-US" dirty="0"/>
          </a:p>
        </p:txBody>
      </p:sp>
      <p:sp>
        <p:nvSpPr>
          <p:cNvPr id="61443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smtClean="0"/>
              <a:t>Use ITIN or ATIN in place of SSN in TaxSlayer</a:t>
            </a:r>
          </a:p>
          <a:p>
            <a:r>
              <a:rPr lang="en-US" altLang="en-US" smtClean="0"/>
              <a:t>If W-2 has a different number, enter different number on the W-2 screen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Taxpayer Summary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58156F-1DC6-47E2-A525-CEBB3F5574E9}" type="slidenum">
              <a:rPr lang="en-US" altLang="en-US" smtClean="0"/>
              <a:pPr/>
              <a:t>34</a:t>
            </a:fld>
            <a:endParaRPr lang="en-US" altLang="en-US" dirty="0"/>
          </a:p>
        </p:txBody>
      </p:sp>
      <p:sp>
        <p:nvSpPr>
          <p:cNvPr id="61443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smtClean="0"/>
              <a:t>Provide taxpayer copy of W-7 forms and instructions if they need to complete them</a:t>
            </a:r>
          </a:p>
          <a:p>
            <a:r>
              <a:rPr lang="en-US" altLang="en-US" smtClean="0"/>
              <a:t>Form W-7 is also available in Spanish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Taxpayer Summary</a:t>
            </a:r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83709170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IRS Issued Identification Numbers</a:t>
            </a:r>
            <a:endParaRPr lang="en-US" dirty="0"/>
          </a:p>
        </p:txBody>
      </p:sp>
      <p:pic>
        <p:nvPicPr>
          <p:cNvPr id="9" name="Picture 8" descr="Life of an Educator: Top 10 questions to ask yourself in 20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242096" y="1437736"/>
            <a:ext cx="4670289" cy="4670289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98642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58156F-1DC6-47E2-A525-CEBB3F5574E9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smtClean="0"/>
              <a:t>Taxpayers need ATIN for their adoptive child if</a:t>
            </a:r>
          </a:p>
          <a:p>
            <a:pPr lvl="1"/>
            <a:r>
              <a:rPr lang="en-US" altLang="en-US" smtClean="0"/>
              <a:t>In process of adopting child</a:t>
            </a:r>
          </a:p>
          <a:p>
            <a:pPr lvl="1"/>
            <a:r>
              <a:rPr lang="en-US" altLang="en-US" smtClean="0"/>
              <a:t>Unable to get SSN for any reason</a:t>
            </a:r>
          </a:p>
          <a:p>
            <a:pPr lvl="1"/>
            <a:r>
              <a:rPr lang="en-US" altLang="en-US" smtClean="0"/>
              <a:t>Able to claim child as dependent, or </a:t>
            </a:r>
          </a:p>
          <a:p>
            <a:pPr lvl="1"/>
            <a:r>
              <a:rPr lang="en-US" altLang="en-US" smtClean="0"/>
              <a:t>Able to claim child and dependent care credit</a:t>
            </a:r>
            <a:endParaRPr lang="en-US" altLang="en-US" dirty="0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ATIN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58156F-1DC6-47E2-A525-CEBB3F5574E9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smtClean="0"/>
              <a:t>Taxpayer submits Form W-7A with copies of required documents to IRS</a:t>
            </a:r>
          </a:p>
          <a:p>
            <a:r>
              <a:rPr lang="en-US" altLang="en-US" smtClean="0"/>
              <a:t>IRS issues ATIN for child if</a:t>
            </a:r>
          </a:p>
          <a:p>
            <a:pPr lvl="1"/>
            <a:r>
              <a:rPr lang="en-US" altLang="en-US" smtClean="0"/>
              <a:t>Final domestic adoption is pending, and</a:t>
            </a:r>
          </a:p>
          <a:p>
            <a:pPr lvl="1"/>
            <a:r>
              <a:rPr lang="en-US" altLang="en-US" smtClean="0"/>
              <a:t>Adopting taxpayers do not have child’s SSN</a:t>
            </a:r>
          </a:p>
          <a:p>
            <a:r>
              <a:rPr lang="en-US" altLang="en-US" smtClean="0"/>
              <a:t>Mailed to IRS, 4 – 8 weeks to process</a:t>
            </a:r>
            <a:endParaRPr lang="en-US" altLang="en-US" dirty="0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ATIN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58156F-1DC6-47E2-A525-CEBB3F5574E9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When the adoption becomes final</a:t>
            </a:r>
          </a:p>
          <a:p>
            <a:pPr lvl="1"/>
            <a:r>
              <a:rPr lang="en-US" dirty="0" smtClean="0"/>
              <a:t>Adopting parents obtain SSN for child </a:t>
            </a:r>
            <a:r>
              <a:rPr lang="en-US" b="1" dirty="0" smtClean="0"/>
              <a:t>and</a:t>
            </a:r>
          </a:p>
          <a:p>
            <a:pPr lvl="1"/>
            <a:r>
              <a:rPr lang="en-US" dirty="0" smtClean="0"/>
              <a:t>Notify IRS of new SSN </a:t>
            </a:r>
          </a:p>
          <a:p>
            <a:r>
              <a:rPr lang="en-US" dirty="0" smtClean="0"/>
              <a:t>IRS will deactivate ATIN</a:t>
            </a:r>
          </a:p>
          <a:p>
            <a:r>
              <a:rPr lang="en-US" dirty="0" smtClean="0"/>
              <a:t>IRS will deactivate ATIN automatically after two years</a:t>
            </a:r>
          </a:p>
          <a:p>
            <a:pPr lvl="1"/>
            <a:r>
              <a:rPr lang="en-US" dirty="0" smtClean="0"/>
              <a:t>Extension can be requested if adoption not yet final</a:t>
            </a:r>
            <a:endParaRPr lang="en-US" dirty="0"/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ATIN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58156F-1DC6-47E2-A525-CEBB3F5574E9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Taxpayer should complete W-7A process</a:t>
            </a:r>
          </a:p>
          <a:p>
            <a:r>
              <a:rPr lang="en-US" altLang="en-US" dirty="0" smtClean="0"/>
              <a:t>Taxpayer brings ATIN letter from IRS</a:t>
            </a:r>
            <a:endParaRPr lang="en-US" altLang="en-US" dirty="0"/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ATIN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58156F-1DC6-47E2-A525-CEBB3F5574E9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Nine-digit ATIN begins with number 9 and 93 in the middle </a:t>
            </a:r>
          </a:p>
          <a:p>
            <a:r>
              <a:rPr lang="en-US" altLang="en-US" dirty="0" smtClean="0"/>
              <a:t>Use ATIN on return wherever child’s Social Security number requested</a:t>
            </a:r>
            <a:endParaRPr lang="en-US" altLang="en-US" dirty="0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ATIN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9AD899D1-64BA-489D-89F7-DA2C50B1173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94" r="24608" b="28788"/>
          <a:stretch/>
        </p:blipFill>
        <p:spPr>
          <a:xfrm>
            <a:off x="609600" y="1371600"/>
            <a:ext cx="5852160" cy="4498083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156F-1DC6-47E2-A525-CEBB3F5574E9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Taxpayer Has Child with ATIN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609600" y="4343400"/>
            <a:ext cx="2819400" cy="6858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E9FDEE24-0EE7-4ADB-AD74-65DB771D9257}"/>
              </a:ext>
            </a:extLst>
          </p:cNvPr>
          <p:cNvSpPr txBox="1"/>
          <p:nvPr/>
        </p:nvSpPr>
        <p:spPr>
          <a:xfrm>
            <a:off x="7315200" y="2343368"/>
            <a:ext cx="4648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Navigation</a:t>
            </a:r>
            <a:r>
              <a:rPr lang="en-US" sz="3200" dirty="0"/>
              <a:t>:</a:t>
            </a:r>
          </a:p>
          <a:p>
            <a:r>
              <a:rPr lang="en-US" sz="3200" dirty="0"/>
              <a:t>Basic Information&gt;</a:t>
            </a:r>
          </a:p>
          <a:p>
            <a:r>
              <a:rPr lang="en-US" sz="3200" dirty="0"/>
              <a:t>Dependent/Qualifying Child Information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5811097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a="http://schemas.openxmlformats.org/drawingml/2006/main" xmlns:thm15="http://schemas.microsoft.com/office/thememl/2012/main" name="AARPF PPTX Template Wide v2.potx" id="{9EC42302-1C76-456C-AA3A-B873C1C81271}" vid="{8200FA71-478A-4AA6-9D02-1D1F7039DF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Templet.thmx</Template>
  <TotalTime>0</TotalTime>
  <Words>1930</Words>
  <Application>Microsoft Macintosh PowerPoint</Application>
  <PresentationFormat>Custom</PresentationFormat>
  <Paragraphs>296</Paragraphs>
  <Slides>35</Slides>
  <Notes>30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2018 Templet</vt:lpstr>
      <vt:lpstr>IRS Issued Identification Numbers ATINs and ITINs</vt:lpstr>
      <vt:lpstr>IRS Issued Identification Numbers</vt:lpstr>
      <vt:lpstr>Adoption Taxpayer Identification Numbers</vt:lpstr>
      <vt:lpstr>ATIN</vt:lpstr>
      <vt:lpstr>ATIN</vt:lpstr>
      <vt:lpstr>ATIN</vt:lpstr>
      <vt:lpstr>ATIN</vt:lpstr>
      <vt:lpstr>ATIN</vt:lpstr>
      <vt:lpstr>Taxpayer Has Child with ATIN</vt:lpstr>
      <vt:lpstr>Taxpayer Has Child with ATIN</vt:lpstr>
      <vt:lpstr>Taxpayer Has Child with ATIN</vt:lpstr>
      <vt:lpstr>ATIN</vt:lpstr>
      <vt:lpstr>Individual Taxpayer Identification Numbers</vt:lpstr>
      <vt:lpstr>ITIN</vt:lpstr>
      <vt:lpstr>ITIN</vt:lpstr>
      <vt:lpstr>Taxpayer with ITIN</vt:lpstr>
      <vt:lpstr>Taxpayers with ITIN</vt:lpstr>
      <vt:lpstr>Child Tax Credit with ITIN</vt:lpstr>
      <vt:lpstr>Taxpayer with ITIN</vt:lpstr>
      <vt:lpstr>Taxpayer with ITIN</vt:lpstr>
      <vt:lpstr>Applying for and Renewing ITINs</vt:lpstr>
      <vt:lpstr>Apply for ITIN</vt:lpstr>
      <vt:lpstr>Apply for ITIN</vt:lpstr>
      <vt:lpstr>Apply for ITIN</vt:lpstr>
      <vt:lpstr>Apply for ITIN</vt:lpstr>
      <vt:lpstr>Apply for ITIN</vt:lpstr>
      <vt:lpstr>Apply for ITIN</vt:lpstr>
      <vt:lpstr>Apply for ITIN</vt:lpstr>
      <vt:lpstr>Must Renew an ITIN</vt:lpstr>
      <vt:lpstr>Must Renew an ITIN</vt:lpstr>
      <vt:lpstr>Must Renew an ITIN</vt:lpstr>
      <vt:lpstr>Taxpayer Summary</vt:lpstr>
      <vt:lpstr>Taxpayer Summary</vt:lpstr>
      <vt:lpstr>Taxpayer Summary</vt:lpstr>
      <vt:lpstr>IRS Issued Identification Numbers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2018-09-29T10:46:59Z</dcterms:created>
  <dcterms:modified xsi:type="dcterms:W3CDTF">2018-09-29T10:50:26Z</dcterms:modified>
</cp:coreProperties>
</file>